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6" r:id="rId3"/>
    <p:sldId id="259" r:id="rId4"/>
    <p:sldId id="257" r:id="rId5"/>
    <p:sldId id="258" r:id="rId6"/>
    <p:sldId id="260" r:id="rId7"/>
    <p:sldId id="283" r:id="rId8"/>
    <p:sldId id="284" r:id="rId9"/>
    <p:sldId id="285" r:id="rId10"/>
    <p:sldId id="295" r:id="rId11"/>
    <p:sldId id="272" r:id="rId12"/>
    <p:sldId id="273" r:id="rId13"/>
    <p:sldId id="274" r:id="rId14"/>
    <p:sldId id="275" r:id="rId15"/>
    <p:sldId id="276" r:id="rId16"/>
    <p:sldId id="277" r:id="rId17"/>
    <p:sldId id="265" r:id="rId18"/>
    <p:sldId id="264" r:id="rId19"/>
    <p:sldId id="289" r:id="rId20"/>
    <p:sldId id="290" r:id="rId21"/>
    <p:sldId id="278" r:id="rId22"/>
    <p:sldId id="280" r:id="rId23"/>
    <p:sldId id="266" r:id="rId24"/>
    <p:sldId id="294" r:id="rId25"/>
    <p:sldId id="291" r:id="rId26"/>
    <p:sldId id="292" r:id="rId27"/>
    <p:sldId id="296" r:id="rId28"/>
    <p:sldId id="267" r:id="rId29"/>
    <p:sldId id="271" r:id="rId30"/>
    <p:sldId id="293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52AB2-D2A5-442B-8C64-4E239BC4683E}" v="1223" dt="2023-12-05T22:22:36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C4777-43FE-4751-B453-B003621A69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9F4703-8EB1-4E1C-BE62-3CFA71A1D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Determining maximum high value among all the companies</a:t>
          </a:r>
        </a:p>
      </dgm:t>
    </dgm:pt>
    <dgm:pt modelId="{92855838-026F-411B-B55F-D05D8EEDCB0A}" type="parTrans" cxnId="{5FE7CC09-77BB-48B5-8294-91993C5390DC}">
      <dgm:prSet/>
      <dgm:spPr/>
      <dgm:t>
        <a:bodyPr/>
        <a:lstStyle/>
        <a:p>
          <a:endParaRPr lang="en-US"/>
        </a:p>
      </dgm:t>
    </dgm:pt>
    <dgm:pt modelId="{62826542-E875-42B7-8956-5159DDA22728}" type="sibTrans" cxnId="{5FE7CC09-77BB-48B5-8294-91993C5390DC}">
      <dgm:prSet/>
      <dgm:spPr/>
      <dgm:t>
        <a:bodyPr/>
        <a:lstStyle/>
        <a:p>
          <a:endParaRPr lang="en-US"/>
        </a:p>
      </dgm:t>
    </dgm:pt>
    <dgm:pt modelId="{DDBC6795-9B02-4C47-A513-9AEE571026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Calculating the maximum high value for each company</a:t>
          </a:r>
        </a:p>
      </dgm:t>
    </dgm:pt>
    <dgm:pt modelId="{5C505F7B-8FAB-475A-BB88-224782CE6FE8}" type="parTrans" cxnId="{8435BACA-C43A-4C6C-90F6-E6EC19CE5BF7}">
      <dgm:prSet/>
      <dgm:spPr/>
      <dgm:t>
        <a:bodyPr/>
        <a:lstStyle/>
        <a:p>
          <a:endParaRPr lang="en-US"/>
        </a:p>
      </dgm:t>
    </dgm:pt>
    <dgm:pt modelId="{D3CA21CF-AA12-4C36-802D-94C3B0FE17CE}" type="sibTrans" cxnId="{8435BACA-C43A-4C6C-90F6-E6EC19CE5BF7}">
      <dgm:prSet/>
      <dgm:spPr/>
      <dgm:t>
        <a:bodyPr/>
        <a:lstStyle/>
        <a:p>
          <a:endParaRPr lang="en-US"/>
        </a:p>
      </dgm:t>
    </dgm:pt>
    <dgm:pt modelId="{0E84A1DA-878E-4E38-806E-8E52523997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Determining Average Closing Price</a:t>
          </a:r>
        </a:p>
      </dgm:t>
    </dgm:pt>
    <dgm:pt modelId="{A8F2C48A-04C6-4D31-8C9E-B4EE2B7F7CC0}" type="parTrans" cxnId="{6AA6FDC4-D29B-46FD-A863-7B6B624DCB83}">
      <dgm:prSet/>
      <dgm:spPr/>
      <dgm:t>
        <a:bodyPr/>
        <a:lstStyle/>
        <a:p>
          <a:endParaRPr lang="en-US"/>
        </a:p>
      </dgm:t>
    </dgm:pt>
    <dgm:pt modelId="{D65DD923-96FF-407C-964E-5786F1208512}" type="sibTrans" cxnId="{6AA6FDC4-D29B-46FD-A863-7B6B624DCB83}">
      <dgm:prSet/>
      <dgm:spPr/>
      <dgm:t>
        <a:bodyPr/>
        <a:lstStyle/>
        <a:p>
          <a:endParaRPr lang="en-US"/>
        </a:p>
      </dgm:t>
    </dgm:pt>
    <dgm:pt modelId="{DCE6BFFA-15AF-4226-84A4-0B7DE0E6C5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Determining the average closing price for each company</a:t>
          </a:r>
        </a:p>
      </dgm:t>
    </dgm:pt>
    <dgm:pt modelId="{42457752-B040-4C8B-B1F1-CB44E450F809}" type="parTrans" cxnId="{F65A080D-ED17-4C97-83FC-AFE2CC4C5197}">
      <dgm:prSet/>
      <dgm:spPr/>
      <dgm:t>
        <a:bodyPr/>
        <a:lstStyle/>
        <a:p>
          <a:endParaRPr lang="en-US"/>
        </a:p>
      </dgm:t>
    </dgm:pt>
    <dgm:pt modelId="{49779CB1-7461-4669-9B10-F1AB3BB0AF59}" type="sibTrans" cxnId="{F65A080D-ED17-4C97-83FC-AFE2CC4C5197}">
      <dgm:prSet/>
      <dgm:spPr/>
      <dgm:t>
        <a:bodyPr/>
        <a:lstStyle/>
        <a:p>
          <a:endParaRPr lang="en-US"/>
        </a:p>
      </dgm:t>
    </dgm:pt>
    <dgm:pt modelId="{18EBF55F-E40E-4D9D-98EB-9EDAB00723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Which stocks are likely to outperform or underperform in the market?</a:t>
          </a:r>
        </a:p>
      </dgm:t>
    </dgm:pt>
    <dgm:pt modelId="{0C525FF8-B2D9-4561-9138-74467ED937C0}" type="parTrans" cxnId="{AAA2660B-D26E-4827-AAB7-00EA578E0C4F}">
      <dgm:prSet/>
      <dgm:spPr/>
      <dgm:t>
        <a:bodyPr/>
        <a:lstStyle/>
        <a:p>
          <a:endParaRPr lang="en-US"/>
        </a:p>
      </dgm:t>
    </dgm:pt>
    <dgm:pt modelId="{0F01DC8B-9CE8-492D-9902-0FEEB8DB9226}" type="sibTrans" cxnId="{AAA2660B-D26E-4827-AAB7-00EA578E0C4F}">
      <dgm:prSet/>
      <dgm:spPr/>
      <dgm:t>
        <a:bodyPr/>
        <a:lstStyle/>
        <a:p>
          <a:endParaRPr lang="en-US"/>
        </a:p>
      </dgm:t>
    </dgm:pt>
    <dgm:pt modelId="{E5D133A3-8B34-4BFF-881F-8184500FD982}" type="pres">
      <dgm:prSet presAssocID="{48AC4777-43FE-4751-B453-B003621A694A}" presName="root" presStyleCnt="0">
        <dgm:presLayoutVars>
          <dgm:dir/>
          <dgm:resizeHandles val="exact"/>
        </dgm:presLayoutVars>
      </dgm:prSet>
      <dgm:spPr/>
    </dgm:pt>
    <dgm:pt modelId="{6B5D1BBA-7DF3-4127-B179-8DF2C049D501}" type="pres">
      <dgm:prSet presAssocID="{2E9F4703-8EB1-4E1C-BE62-3CFA71A1D616}" presName="compNode" presStyleCnt="0"/>
      <dgm:spPr/>
    </dgm:pt>
    <dgm:pt modelId="{7CC8530B-2B79-4208-9745-9C4A9025CA68}" type="pres">
      <dgm:prSet presAssocID="{2E9F4703-8EB1-4E1C-BE62-3CFA71A1D6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2630D15-FEC7-45F9-BFB3-B7418A70BA2B}" type="pres">
      <dgm:prSet presAssocID="{2E9F4703-8EB1-4E1C-BE62-3CFA71A1D616}" presName="spaceRect" presStyleCnt="0"/>
      <dgm:spPr/>
    </dgm:pt>
    <dgm:pt modelId="{6283A30F-E20A-4649-BC21-6DD8310D9CBB}" type="pres">
      <dgm:prSet presAssocID="{2E9F4703-8EB1-4E1C-BE62-3CFA71A1D616}" presName="textRect" presStyleLbl="revTx" presStyleIdx="0" presStyleCnt="5">
        <dgm:presLayoutVars>
          <dgm:chMax val="1"/>
          <dgm:chPref val="1"/>
        </dgm:presLayoutVars>
      </dgm:prSet>
      <dgm:spPr/>
    </dgm:pt>
    <dgm:pt modelId="{1BC94C8E-3AE1-48A7-B455-E0F23F428F7A}" type="pres">
      <dgm:prSet presAssocID="{62826542-E875-42B7-8956-5159DDA22728}" presName="sibTrans" presStyleCnt="0"/>
      <dgm:spPr/>
    </dgm:pt>
    <dgm:pt modelId="{4D59AAA3-D102-4D7D-8FCC-E47342CDFCA2}" type="pres">
      <dgm:prSet presAssocID="{DDBC6795-9B02-4C47-A513-9AEE571026CD}" presName="compNode" presStyleCnt="0"/>
      <dgm:spPr/>
    </dgm:pt>
    <dgm:pt modelId="{61D0F69D-271D-43A6-9E6D-00742145A599}" type="pres">
      <dgm:prSet presAssocID="{DDBC6795-9B02-4C47-A513-9AEE571026C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3717D63-307C-4411-AC2A-A604CF7DC7A1}" type="pres">
      <dgm:prSet presAssocID="{DDBC6795-9B02-4C47-A513-9AEE571026CD}" presName="spaceRect" presStyleCnt="0"/>
      <dgm:spPr/>
    </dgm:pt>
    <dgm:pt modelId="{956BA154-6F61-4F98-ABB7-FC26DDDE7920}" type="pres">
      <dgm:prSet presAssocID="{DDBC6795-9B02-4C47-A513-9AEE571026CD}" presName="textRect" presStyleLbl="revTx" presStyleIdx="1" presStyleCnt="5">
        <dgm:presLayoutVars>
          <dgm:chMax val="1"/>
          <dgm:chPref val="1"/>
        </dgm:presLayoutVars>
      </dgm:prSet>
      <dgm:spPr/>
    </dgm:pt>
    <dgm:pt modelId="{D2F9ACD9-D277-4920-8E2C-F72FB6B6DC28}" type="pres">
      <dgm:prSet presAssocID="{D3CA21CF-AA12-4C36-802D-94C3B0FE17CE}" presName="sibTrans" presStyleCnt="0"/>
      <dgm:spPr/>
    </dgm:pt>
    <dgm:pt modelId="{5B63B890-1889-40A6-AED1-03C976F75155}" type="pres">
      <dgm:prSet presAssocID="{0E84A1DA-878E-4E38-806E-8E525239971D}" presName="compNode" presStyleCnt="0"/>
      <dgm:spPr/>
    </dgm:pt>
    <dgm:pt modelId="{419385F2-2F22-4642-8258-1E369691491A}" type="pres">
      <dgm:prSet presAssocID="{0E84A1DA-878E-4E38-806E-8E52523997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68F3F40-06C0-4120-8837-014BFAA20916}" type="pres">
      <dgm:prSet presAssocID="{0E84A1DA-878E-4E38-806E-8E525239971D}" presName="spaceRect" presStyleCnt="0"/>
      <dgm:spPr/>
    </dgm:pt>
    <dgm:pt modelId="{374B8615-0A45-40AF-9813-3D3F332AD1C1}" type="pres">
      <dgm:prSet presAssocID="{0E84A1DA-878E-4E38-806E-8E525239971D}" presName="textRect" presStyleLbl="revTx" presStyleIdx="2" presStyleCnt="5">
        <dgm:presLayoutVars>
          <dgm:chMax val="1"/>
          <dgm:chPref val="1"/>
        </dgm:presLayoutVars>
      </dgm:prSet>
      <dgm:spPr/>
    </dgm:pt>
    <dgm:pt modelId="{FA4A0DDA-7710-4BD6-9CBB-77D9CB057258}" type="pres">
      <dgm:prSet presAssocID="{D65DD923-96FF-407C-964E-5786F1208512}" presName="sibTrans" presStyleCnt="0"/>
      <dgm:spPr/>
    </dgm:pt>
    <dgm:pt modelId="{744D9151-E7E2-4FB9-AE80-461B15EB8558}" type="pres">
      <dgm:prSet presAssocID="{DCE6BFFA-15AF-4226-84A4-0B7DE0E6C592}" presName="compNode" presStyleCnt="0"/>
      <dgm:spPr/>
    </dgm:pt>
    <dgm:pt modelId="{38154FDF-A9E9-4CD4-86BF-E336D378C445}" type="pres">
      <dgm:prSet presAssocID="{DCE6BFFA-15AF-4226-84A4-0B7DE0E6C5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B4C8BAC-8876-4B10-9E1B-ED1F3E2DB244}" type="pres">
      <dgm:prSet presAssocID="{DCE6BFFA-15AF-4226-84A4-0B7DE0E6C592}" presName="spaceRect" presStyleCnt="0"/>
      <dgm:spPr/>
    </dgm:pt>
    <dgm:pt modelId="{5C4437DB-6F74-433B-AFE8-EFB7A4481FFD}" type="pres">
      <dgm:prSet presAssocID="{DCE6BFFA-15AF-4226-84A4-0B7DE0E6C592}" presName="textRect" presStyleLbl="revTx" presStyleIdx="3" presStyleCnt="5">
        <dgm:presLayoutVars>
          <dgm:chMax val="1"/>
          <dgm:chPref val="1"/>
        </dgm:presLayoutVars>
      </dgm:prSet>
      <dgm:spPr/>
    </dgm:pt>
    <dgm:pt modelId="{47A1541B-5985-4A5B-A177-BF03F444D25C}" type="pres">
      <dgm:prSet presAssocID="{49779CB1-7461-4669-9B10-F1AB3BB0AF59}" presName="sibTrans" presStyleCnt="0"/>
      <dgm:spPr/>
    </dgm:pt>
    <dgm:pt modelId="{F3AF0922-FF57-4955-8C29-96126A36033D}" type="pres">
      <dgm:prSet presAssocID="{18EBF55F-E40E-4D9D-98EB-9EDAB00723B9}" presName="compNode" presStyleCnt="0"/>
      <dgm:spPr/>
    </dgm:pt>
    <dgm:pt modelId="{BBF9528B-2CC5-4A71-82AC-0F7B07EB33B2}" type="pres">
      <dgm:prSet presAssocID="{18EBF55F-E40E-4D9D-98EB-9EDAB00723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B877BB4-E34A-446C-ABC2-771EE7763CA0}" type="pres">
      <dgm:prSet presAssocID="{18EBF55F-E40E-4D9D-98EB-9EDAB00723B9}" presName="spaceRect" presStyleCnt="0"/>
      <dgm:spPr/>
    </dgm:pt>
    <dgm:pt modelId="{99E02B68-59D6-4460-86F7-82B5881B2741}" type="pres">
      <dgm:prSet presAssocID="{18EBF55F-E40E-4D9D-98EB-9EDAB00723B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FE7CC09-77BB-48B5-8294-91993C5390DC}" srcId="{48AC4777-43FE-4751-B453-B003621A694A}" destId="{2E9F4703-8EB1-4E1C-BE62-3CFA71A1D616}" srcOrd="0" destOrd="0" parTransId="{92855838-026F-411B-B55F-D05D8EEDCB0A}" sibTransId="{62826542-E875-42B7-8956-5159DDA22728}"/>
    <dgm:cxn modelId="{AAA2660B-D26E-4827-AAB7-00EA578E0C4F}" srcId="{48AC4777-43FE-4751-B453-B003621A694A}" destId="{18EBF55F-E40E-4D9D-98EB-9EDAB00723B9}" srcOrd="4" destOrd="0" parTransId="{0C525FF8-B2D9-4561-9138-74467ED937C0}" sibTransId="{0F01DC8B-9CE8-492D-9902-0FEEB8DB9226}"/>
    <dgm:cxn modelId="{F65A080D-ED17-4C97-83FC-AFE2CC4C5197}" srcId="{48AC4777-43FE-4751-B453-B003621A694A}" destId="{DCE6BFFA-15AF-4226-84A4-0B7DE0E6C592}" srcOrd="3" destOrd="0" parTransId="{42457752-B040-4C8B-B1F1-CB44E450F809}" sibTransId="{49779CB1-7461-4669-9B10-F1AB3BB0AF59}"/>
    <dgm:cxn modelId="{9D1FF31F-8DE5-430C-A4CD-C46A1AF1D165}" type="presOf" srcId="{DDBC6795-9B02-4C47-A513-9AEE571026CD}" destId="{956BA154-6F61-4F98-ABB7-FC26DDDE7920}" srcOrd="0" destOrd="0" presId="urn:microsoft.com/office/officeart/2018/2/layout/IconLabelList"/>
    <dgm:cxn modelId="{8A724728-B475-46B3-A042-2A99DD66A582}" type="presOf" srcId="{0E84A1DA-878E-4E38-806E-8E525239971D}" destId="{374B8615-0A45-40AF-9813-3D3F332AD1C1}" srcOrd="0" destOrd="0" presId="urn:microsoft.com/office/officeart/2018/2/layout/IconLabelList"/>
    <dgm:cxn modelId="{A1F44434-3799-45B9-8EA9-FA1DD321BB3B}" type="presOf" srcId="{48AC4777-43FE-4751-B453-B003621A694A}" destId="{E5D133A3-8B34-4BFF-881F-8184500FD982}" srcOrd="0" destOrd="0" presId="urn:microsoft.com/office/officeart/2018/2/layout/IconLabelList"/>
    <dgm:cxn modelId="{3019757A-3777-44A2-897E-4D5863D95B5A}" type="presOf" srcId="{18EBF55F-E40E-4D9D-98EB-9EDAB00723B9}" destId="{99E02B68-59D6-4460-86F7-82B5881B2741}" srcOrd="0" destOrd="0" presId="urn:microsoft.com/office/officeart/2018/2/layout/IconLabelList"/>
    <dgm:cxn modelId="{EDCA33AF-8940-47CF-83A2-756216C4C76E}" type="presOf" srcId="{DCE6BFFA-15AF-4226-84A4-0B7DE0E6C592}" destId="{5C4437DB-6F74-433B-AFE8-EFB7A4481FFD}" srcOrd="0" destOrd="0" presId="urn:microsoft.com/office/officeart/2018/2/layout/IconLabelList"/>
    <dgm:cxn modelId="{6AA6FDC4-D29B-46FD-A863-7B6B624DCB83}" srcId="{48AC4777-43FE-4751-B453-B003621A694A}" destId="{0E84A1DA-878E-4E38-806E-8E525239971D}" srcOrd="2" destOrd="0" parTransId="{A8F2C48A-04C6-4D31-8C9E-B4EE2B7F7CC0}" sibTransId="{D65DD923-96FF-407C-964E-5786F1208512}"/>
    <dgm:cxn modelId="{3FC53CC5-7653-4DE9-8F3B-4A09F4BDA4DE}" type="presOf" srcId="{2E9F4703-8EB1-4E1C-BE62-3CFA71A1D616}" destId="{6283A30F-E20A-4649-BC21-6DD8310D9CBB}" srcOrd="0" destOrd="0" presId="urn:microsoft.com/office/officeart/2018/2/layout/IconLabelList"/>
    <dgm:cxn modelId="{8435BACA-C43A-4C6C-90F6-E6EC19CE5BF7}" srcId="{48AC4777-43FE-4751-B453-B003621A694A}" destId="{DDBC6795-9B02-4C47-A513-9AEE571026CD}" srcOrd="1" destOrd="0" parTransId="{5C505F7B-8FAB-475A-BB88-224782CE6FE8}" sibTransId="{D3CA21CF-AA12-4C36-802D-94C3B0FE17CE}"/>
    <dgm:cxn modelId="{4BDDD660-86CB-4B5B-9C84-5EC3407171E8}" type="presParOf" srcId="{E5D133A3-8B34-4BFF-881F-8184500FD982}" destId="{6B5D1BBA-7DF3-4127-B179-8DF2C049D501}" srcOrd="0" destOrd="0" presId="urn:microsoft.com/office/officeart/2018/2/layout/IconLabelList"/>
    <dgm:cxn modelId="{8644CE2E-889F-4289-A902-1D1A89B75333}" type="presParOf" srcId="{6B5D1BBA-7DF3-4127-B179-8DF2C049D501}" destId="{7CC8530B-2B79-4208-9745-9C4A9025CA68}" srcOrd="0" destOrd="0" presId="urn:microsoft.com/office/officeart/2018/2/layout/IconLabelList"/>
    <dgm:cxn modelId="{66724D3D-9B43-4E77-AB62-3FCB4DB7E0A1}" type="presParOf" srcId="{6B5D1BBA-7DF3-4127-B179-8DF2C049D501}" destId="{A2630D15-FEC7-45F9-BFB3-B7418A70BA2B}" srcOrd="1" destOrd="0" presId="urn:microsoft.com/office/officeart/2018/2/layout/IconLabelList"/>
    <dgm:cxn modelId="{614C5003-1306-49E4-BAB8-F898D1E57471}" type="presParOf" srcId="{6B5D1BBA-7DF3-4127-B179-8DF2C049D501}" destId="{6283A30F-E20A-4649-BC21-6DD8310D9CBB}" srcOrd="2" destOrd="0" presId="urn:microsoft.com/office/officeart/2018/2/layout/IconLabelList"/>
    <dgm:cxn modelId="{34B5E0DB-A25B-4E44-A3FA-108FF4501D0D}" type="presParOf" srcId="{E5D133A3-8B34-4BFF-881F-8184500FD982}" destId="{1BC94C8E-3AE1-48A7-B455-E0F23F428F7A}" srcOrd="1" destOrd="0" presId="urn:microsoft.com/office/officeart/2018/2/layout/IconLabelList"/>
    <dgm:cxn modelId="{7A82C96D-CF9F-4DD5-9C99-4B37BF0BC440}" type="presParOf" srcId="{E5D133A3-8B34-4BFF-881F-8184500FD982}" destId="{4D59AAA3-D102-4D7D-8FCC-E47342CDFCA2}" srcOrd="2" destOrd="0" presId="urn:microsoft.com/office/officeart/2018/2/layout/IconLabelList"/>
    <dgm:cxn modelId="{4BF854FE-4937-4C9A-BF7C-5F119D249D88}" type="presParOf" srcId="{4D59AAA3-D102-4D7D-8FCC-E47342CDFCA2}" destId="{61D0F69D-271D-43A6-9E6D-00742145A599}" srcOrd="0" destOrd="0" presId="urn:microsoft.com/office/officeart/2018/2/layout/IconLabelList"/>
    <dgm:cxn modelId="{E0A72D27-2895-45E9-8CDE-EE754C177C5F}" type="presParOf" srcId="{4D59AAA3-D102-4D7D-8FCC-E47342CDFCA2}" destId="{F3717D63-307C-4411-AC2A-A604CF7DC7A1}" srcOrd="1" destOrd="0" presId="urn:microsoft.com/office/officeart/2018/2/layout/IconLabelList"/>
    <dgm:cxn modelId="{29AB0202-FB0D-49DE-9CE1-6280BC340540}" type="presParOf" srcId="{4D59AAA3-D102-4D7D-8FCC-E47342CDFCA2}" destId="{956BA154-6F61-4F98-ABB7-FC26DDDE7920}" srcOrd="2" destOrd="0" presId="urn:microsoft.com/office/officeart/2018/2/layout/IconLabelList"/>
    <dgm:cxn modelId="{CD00A184-1917-437E-A36D-4455AE4A7E17}" type="presParOf" srcId="{E5D133A3-8B34-4BFF-881F-8184500FD982}" destId="{D2F9ACD9-D277-4920-8E2C-F72FB6B6DC28}" srcOrd="3" destOrd="0" presId="urn:microsoft.com/office/officeart/2018/2/layout/IconLabelList"/>
    <dgm:cxn modelId="{BCF04506-2D63-46D3-A8E1-6F66312131F5}" type="presParOf" srcId="{E5D133A3-8B34-4BFF-881F-8184500FD982}" destId="{5B63B890-1889-40A6-AED1-03C976F75155}" srcOrd="4" destOrd="0" presId="urn:microsoft.com/office/officeart/2018/2/layout/IconLabelList"/>
    <dgm:cxn modelId="{599CC822-A80F-4FD8-96BA-F55FF24FBDFC}" type="presParOf" srcId="{5B63B890-1889-40A6-AED1-03C976F75155}" destId="{419385F2-2F22-4642-8258-1E369691491A}" srcOrd="0" destOrd="0" presId="urn:microsoft.com/office/officeart/2018/2/layout/IconLabelList"/>
    <dgm:cxn modelId="{A49CB14B-CEE9-4917-BCA0-BC7FEA4FCACF}" type="presParOf" srcId="{5B63B890-1889-40A6-AED1-03C976F75155}" destId="{368F3F40-06C0-4120-8837-014BFAA20916}" srcOrd="1" destOrd="0" presId="urn:microsoft.com/office/officeart/2018/2/layout/IconLabelList"/>
    <dgm:cxn modelId="{F4D8AE75-A509-44D7-BCA8-1FB48ACA7896}" type="presParOf" srcId="{5B63B890-1889-40A6-AED1-03C976F75155}" destId="{374B8615-0A45-40AF-9813-3D3F332AD1C1}" srcOrd="2" destOrd="0" presId="urn:microsoft.com/office/officeart/2018/2/layout/IconLabelList"/>
    <dgm:cxn modelId="{D1A7FE59-40FC-4AFD-96AA-E9FE069217B7}" type="presParOf" srcId="{E5D133A3-8B34-4BFF-881F-8184500FD982}" destId="{FA4A0DDA-7710-4BD6-9CBB-77D9CB057258}" srcOrd="5" destOrd="0" presId="urn:microsoft.com/office/officeart/2018/2/layout/IconLabelList"/>
    <dgm:cxn modelId="{EC0FFA4E-7B3B-43C3-B14D-6BED96424E90}" type="presParOf" srcId="{E5D133A3-8B34-4BFF-881F-8184500FD982}" destId="{744D9151-E7E2-4FB9-AE80-461B15EB8558}" srcOrd="6" destOrd="0" presId="urn:microsoft.com/office/officeart/2018/2/layout/IconLabelList"/>
    <dgm:cxn modelId="{94598669-FC7C-4628-BA13-A311E006C401}" type="presParOf" srcId="{744D9151-E7E2-4FB9-AE80-461B15EB8558}" destId="{38154FDF-A9E9-4CD4-86BF-E336D378C445}" srcOrd="0" destOrd="0" presId="urn:microsoft.com/office/officeart/2018/2/layout/IconLabelList"/>
    <dgm:cxn modelId="{001CCB29-A1AB-4AC9-8A25-8DDD5F7FFB44}" type="presParOf" srcId="{744D9151-E7E2-4FB9-AE80-461B15EB8558}" destId="{3B4C8BAC-8876-4B10-9E1B-ED1F3E2DB244}" srcOrd="1" destOrd="0" presId="urn:microsoft.com/office/officeart/2018/2/layout/IconLabelList"/>
    <dgm:cxn modelId="{D8B7561A-2EE2-454F-AA69-7113AF8C4EDC}" type="presParOf" srcId="{744D9151-E7E2-4FB9-AE80-461B15EB8558}" destId="{5C4437DB-6F74-433B-AFE8-EFB7A4481FFD}" srcOrd="2" destOrd="0" presId="urn:microsoft.com/office/officeart/2018/2/layout/IconLabelList"/>
    <dgm:cxn modelId="{10BD111D-446F-4564-921A-DFEC90B6F81F}" type="presParOf" srcId="{E5D133A3-8B34-4BFF-881F-8184500FD982}" destId="{47A1541B-5985-4A5B-A177-BF03F444D25C}" srcOrd="7" destOrd="0" presId="urn:microsoft.com/office/officeart/2018/2/layout/IconLabelList"/>
    <dgm:cxn modelId="{CFFA90CA-5D93-4B58-BEAD-DC5D15160AE1}" type="presParOf" srcId="{E5D133A3-8B34-4BFF-881F-8184500FD982}" destId="{F3AF0922-FF57-4955-8C29-96126A36033D}" srcOrd="8" destOrd="0" presId="urn:microsoft.com/office/officeart/2018/2/layout/IconLabelList"/>
    <dgm:cxn modelId="{797E4572-CBBC-4990-BF28-FBDD6D190E88}" type="presParOf" srcId="{F3AF0922-FF57-4955-8C29-96126A36033D}" destId="{BBF9528B-2CC5-4A71-82AC-0F7B07EB33B2}" srcOrd="0" destOrd="0" presId="urn:microsoft.com/office/officeart/2018/2/layout/IconLabelList"/>
    <dgm:cxn modelId="{CEF8DC6A-6D89-47DB-ABE9-29C61E7E6F79}" type="presParOf" srcId="{F3AF0922-FF57-4955-8C29-96126A36033D}" destId="{CB877BB4-E34A-446C-ABC2-771EE7763CA0}" srcOrd="1" destOrd="0" presId="urn:microsoft.com/office/officeart/2018/2/layout/IconLabelList"/>
    <dgm:cxn modelId="{14993C9D-C5FB-4FF5-93F6-764B9D0219E7}" type="presParOf" srcId="{F3AF0922-FF57-4955-8C29-96126A36033D}" destId="{99E02B68-59D6-4460-86F7-82B5881B274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E55B7C-AF14-4062-A2B1-E03679AB100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A2BC87-9824-4DA8-A7BB-225A04D25E41}">
      <dgm:prSet/>
      <dgm:spPr/>
      <dgm:t>
        <a:bodyPr/>
        <a:lstStyle/>
        <a:p>
          <a:r>
            <a:rPr lang="en-US" err="1"/>
            <a:t>PySpark</a:t>
          </a:r>
          <a:r>
            <a:rPr lang="en-US"/>
            <a:t> for data ingestion, pre-processing and analysis.</a:t>
          </a:r>
        </a:p>
      </dgm:t>
    </dgm:pt>
    <dgm:pt modelId="{57C8D51B-496B-417E-956C-AA892FAE4DBC}" type="parTrans" cxnId="{96E81867-3A3E-4361-A0DA-2CCEDF1AA7AF}">
      <dgm:prSet/>
      <dgm:spPr/>
      <dgm:t>
        <a:bodyPr/>
        <a:lstStyle/>
        <a:p>
          <a:endParaRPr lang="en-US"/>
        </a:p>
      </dgm:t>
    </dgm:pt>
    <dgm:pt modelId="{7146A350-235F-4F33-AEEA-F77C3C457B24}" type="sibTrans" cxnId="{96E81867-3A3E-4361-A0DA-2CCEDF1AA7AF}">
      <dgm:prSet/>
      <dgm:spPr/>
      <dgm:t>
        <a:bodyPr/>
        <a:lstStyle/>
        <a:p>
          <a:endParaRPr lang="en-US"/>
        </a:p>
      </dgm:t>
    </dgm:pt>
    <dgm:pt modelId="{1BFDF491-3504-45C6-B884-D8BA54A7060E}">
      <dgm:prSet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</a:t>
          </a:r>
          <a:r>
            <a:rPr lang="en-US"/>
            <a:t>Python libraries like Pandas, NumPy, Matplotlib, and Seaborn for data handling and visualization.</a:t>
          </a:r>
        </a:p>
      </dgm:t>
    </dgm:pt>
    <dgm:pt modelId="{F3B17694-C12B-44D0-8357-0B7B6A521E6A}" type="parTrans" cxnId="{30DC2B2B-FFC2-4E76-AB69-62AAF102F87C}">
      <dgm:prSet/>
      <dgm:spPr/>
      <dgm:t>
        <a:bodyPr/>
        <a:lstStyle/>
        <a:p>
          <a:endParaRPr lang="en-US"/>
        </a:p>
      </dgm:t>
    </dgm:pt>
    <dgm:pt modelId="{C614B271-A5F4-46BB-B68F-F45715254B69}" type="sibTrans" cxnId="{30DC2B2B-FFC2-4E76-AB69-62AAF102F87C}">
      <dgm:prSet/>
      <dgm:spPr/>
      <dgm:t>
        <a:bodyPr/>
        <a:lstStyle/>
        <a:p>
          <a:endParaRPr lang="en-US"/>
        </a:p>
      </dgm:t>
    </dgm:pt>
    <dgm:pt modelId="{A8A7464C-E3D8-4E0D-BCD2-76E72D54CB56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SARIMA model for Time Series Forecasting.</a:t>
          </a:r>
        </a:p>
      </dgm:t>
    </dgm:pt>
    <dgm:pt modelId="{EA860AA4-341C-4FA0-9105-E1E2B095D49C}" type="parTrans" cxnId="{62E3C2EF-05E0-4A0B-B4A5-1C03B48F5A03}">
      <dgm:prSet/>
      <dgm:spPr/>
      <dgm:t>
        <a:bodyPr/>
        <a:lstStyle/>
        <a:p>
          <a:endParaRPr lang="en-US"/>
        </a:p>
      </dgm:t>
    </dgm:pt>
    <dgm:pt modelId="{F078F610-7494-4A15-BA13-D9C318862DDD}" type="sibTrans" cxnId="{62E3C2EF-05E0-4A0B-B4A5-1C03B48F5A03}">
      <dgm:prSet/>
      <dgm:spPr/>
      <dgm:t>
        <a:bodyPr/>
        <a:lstStyle/>
        <a:p>
          <a:endParaRPr lang="en-US"/>
        </a:p>
      </dgm:t>
    </dgm:pt>
    <dgm:pt modelId="{9BD8E129-F07C-A54B-A0DF-41267DF8D9C4}">
      <dgm:prSet/>
      <dgm:spPr/>
      <dgm:t>
        <a:bodyPr/>
        <a:lstStyle/>
        <a:p>
          <a:r>
            <a:rPr lang="en-US" dirty="0"/>
            <a:t>Apache Hadoop for Data Storage and Processing</a:t>
          </a:r>
        </a:p>
      </dgm:t>
    </dgm:pt>
    <dgm:pt modelId="{D9C6CEB6-3B9A-DD45-A1F8-F6B89F5B9BDC}" type="parTrans" cxnId="{54FCEB64-FAC4-9146-BD24-5823DFCF55BA}">
      <dgm:prSet/>
      <dgm:spPr/>
      <dgm:t>
        <a:bodyPr/>
        <a:lstStyle/>
        <a:p>
          <a:endParaRPr lang="en-US"/>
        </a:p>
      </dgm:t>
    </dgm:pt>
    <dgm:pt modelId="{AC5B0C21-9AA6-5D45-9A8B-0B2650B87E39}" type="sibTrans" cxnId="{54FCEB64-FAC4-9146-BD24-5823DFCF55BA}">
      <dgm:prSet/>
      <dgm:spPr/>
      <dgm:t>
        <a:bodyPr/>
        <a:lstStyle/>
        <a:p>
          <a:endParaRPr lang="en-US"/>
        </a:p>
      </dgm:t>
    </dgm:pt>
    <dgm:pt modelId="{947627AE-C80F-FE48-8FA6-0B393919712B}" type="pres">
      <dgm:prSet presAssocID="{5BE55B7C-AF14-4062-A2B1-E03679AB1009}" presName="matrix" presStyleCnt="0">
        <dgm:presLayoutVars>
          <dgm:chMax val="1"/>
          <dgm:dir/>
          <dgm:resizeHandles val="exact"/>
        </dgm:presLayoutVars>
      </dgm:prSet>
      <dgm:spPr/>
    </dgm:pt>
    <dgm:pt modelId="{239C3E7D-1DCF-6F41-AB7A-1EB7B8AADC83}" type="pres">
      <dgm:prSet presAssocID="{5BE55B7C-AF14-4062-A2B1-E03679AB1009}" presName="diamond" presStyleLbl="bgShp" presStyleIdx="0" presStyleCnt="1"/>
      <dgm:spPr/>
    </dgm:pt>
    <dgm:pt modelId="{B5DA56B4-B3D4-F04F-BFFC-3A3509D0A29F}" type="pres">
      <dgm:prSet presAssocID="{5BE55B7C-AF14-4062-A2B1-E03679AB100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9BE220E-B0F4-A04C-875D-E70B58D15278}" type="pres">
      <dgm:prSet presAssocID="{5BE55B7C-AF14-4062-A2B1-E03679AB100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24E7515-10DC-6C4B-9E29-F1BD25EB00E0}" type="pres">
      <dgm:prSet presAssocID="{5BE55B7C-AF14-4062-A2B1-E03679AB100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B6EC863-391F-9E44-8531-0CE7B1A6F4FB}" type="pres">
      <dgm:prSet presAssocID="{5BE55B7C-AF14-4062-A2B1-E03679AB100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DC2B2B-FFC2-4E76-AB69-62AAF102F87C}" srcId="{5BE55B7C-AF14-4062-A2B1-E03679AB1009}" destId="{1BFDF491-3504-45C6-B884-D8BA54A7060E}" srcOrd="1" destOrd="0" parTransId="{F3B17694-C12B-44D0-8357-0B7B6A521E6A}" sibTransId="{C614B271-A5F4-46BB-B68F-F45715254B69}"/>
    <dgm:cxn modelId="{0A36763F-9F53-5B42-AAF4-528C3D99945A}" type="presOf" srcId="{1BFDF491-3504-45C6-B884-D8BA54A7060E}" destId="{09BE220E-B0F4-A04C-875D-E70B58D15278}" srcOrd="0" destOrd="0" presId="urn:microsoft.com/office/officeart/2005/8/layout/matrix3"/>
    <dgm:cxn modelId="{9FA67D43-9950-3148-B856-333F889C009C}" type="presOf" srcId="{5BE55B7C-AF14-4062-A2B1-E03679AB1009}" destId="{947627AE-C80F-FE48-8FA6-0B393919712B}" srcOrd="0" destOrd="0" presId="urn:microsoft.com/office/officeart/2005/8/layout/matrix3"/>
    <dgm:cxn modelId="{0FD28E60-6AAD-C64A-BAC7-264075E1DDF1}" type="presOf" srcId="{BAA2BC87-9824-4DA8-A7BB-225A04D25E41}" destId="{B5DA56B4-B3D4-F04F-BFFC-3A3509D0A29F}" srcOrd="0" destOrd="0" presId="urn:microsoft.com/office/officeart/2005/8/layout/matrix3"/>
    <dgm:cxn modelId="{54FCEB64-FAC4-9146-BD24-5823DFCF55BA}" srcId="{5BE55B7C-AF14-4062-A2B1-E03679AB1009}" destId="{9BD8E129-F07C-A54B-A0DF-41267DF8D9C4}" srcOrd="3" destOrd="0" parTransId="{D9C6CEB6-3B9A-DD45-A1F8-F6B89F5B9BDC}" sibTransId="{AC5B0C21-9AA6-5D45-9A8B-0B2650B87E39}"/>
    <dgm:cxn modelId="{96E81867-3A3E-4361-A0DA-2CCEDF1AA7AF}" srcId="{5BE55B7C-AF14-4062-A2B1-E03679AB1009}" destId="{BAA2BC87-9824-4DA8-A7BB-225A04D25E41}" srcOrd="0" destOrd="0" parTransId="{57C8D51B-496B-417E-956C-AA892FAE4DBC}" sibTransId="{7146A350-235F-4F33-AEEA-F77C3C457B24}"/>
    <dgm:cxn modelId="{47C01B87-33C6-CB4D-B0CC-DF2B8AFF7C82}" type="presOf" srcId="{9BD8E129-F07C-A54B-A0DF-41267DF8D9C4}" destId="{DB6EC863-391F-9E44-8531-0CE7B1A6F4FB}" srcOrd="0" destOrd="0" presId="urn:microsoft.com/office/officeart/2005/8/layout/matrix3"/>
    <dgm:cxn modelId="{5B6347D8-EDE6-7C43-AE92-C021C63CDDF4}" type="presOf" srcId="{A8A7464C-E3D8-4E0D-BCD2-76E72D54CB56}" destId="{D24E7515-10DC-6C4B-9E29-F1BD25EB00E0}" srcOrd="0" destOrd="0" presId="urn:microsoft.com/office/officeart/2005/8/layout/matrix3"/>
    <dgm:cxn modelId="{62E3C2EF-05E0-4A0B-B4A5-1C03B48F5A03}" srcId="{5BE55B7C-AF14-4062-A2B1-E03679AB1009}" destId="{A8A7464C-E3D8-4E0D-BCD2-76E72D54CB56}" srcOrd="2" destOrd="0" parTransId="{EA860AA4-341C-4FA0-9105-E1E2B095D49C}" sibTransId="{F078F610-7494-4A15-BA13-D9C318862DDD}"/>
    <dgm:cxn modelId="{BF0A77C8-BFDC-0949-AA8B-E4BB5E3C92A2}" type="presParOf" srcId="{947627AE-C80F-FE48-8FA6-0B393919712B}" destId="{239C3E7D-1DCF-6F41-AB7A-1EB7B8AADC83}" srcOrd="0" destOrd="0" presId="urn:microsoft.com/office/officeart/2005/8/layout/matrix3"/>
    <dgm:cxn modelId="{03D92C84-CC20-FD47-B080-2FF811C80F47}" type="presParOf" srcId="{947627AE-C80F-FE48-8FA6-0B393919712B}" destId="{B5DA56B4-B3D4-F04F-BFFC-3A3509D0A29F}" srcOrd="1" destOrd="0" presId="urn:microsoft.com/office/officeart/2005/8/layout/matrix3"/>
    <dgm:cxn modelId="{8D601D2C-3446-AC4F-824C-66184DB6512A}" type="presParOf" srcId="{947627AE-C80F-FE48-8FA6-0B393919712B}" destId="{09BE220E-B0F4-A04C-875D-E70B58D15278}" srcOrd="2" destOrd="0" presId="urn:microsoft.com/office/officeart/2005/8/layout/matrix3"/>
    <dgm:cxn modelId="{54D35C40-2A35-AE49-AA8E-BE813B39F5E8}" type="presParOf" srcId="{947627AE-C80F-FE48-8FA6-0B393919712B}" destId="{D24E7515-10DC-6C4B-9E29-F1BD25EB00E0}" srcOrd="3" destOrd="0" presId="urn:microsoft.com/office/officeart/2005/8/layout/matrix3"/>
    <dgm:cxn modelId="{42766FE2-A7FD-CA4C-90EE-1E3582817496}" type="presParOf" srcId="{947627AE-C80F-FE48-8FA6-0B393919712B}" destId="{DB6EC863-391F-9E44-8531-0CE7B1A6F4F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8530B-2B79-4208-9745-9C4A9025CA68}">
      <dsp:nvSpPr>
        <dsp:cNvPr id="0" name=""/>
        <dsp:cNvSpPr/>
      </dsp:nvSpPr>
      <dsp:spPr>
        <a:xfrm>
          <a:off x="53162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3A30F-E20A-4649-BC21-6DD8310D9CBB}">
      <dsp:nvSpPr>
        <dsp:cNvPr id="0" name=""/>
        <dsp:cNvSpPr/>
      </dsp:nvSpPr>
      <dsp:spPr>
        <a:xfrm>
          <a:off x="3662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Determining maximum high value among all the companies</a:t>
          </a:r>
        </a:p>
      </dsp:txBody>
      <dsp:txXfrm>
        <a:off x="36620" y="2355670"/>
        <a:ext cx="1800000" cy="720000"/>
      </dsp:txXfrm>
    </dsp:sp>
    <dsp:sp modelId="{61D0F69D-271D-43A6-9E6D-00742145A599}">
      <dsp:nvSpPr>
        <dsp:cNvPr id="0" name=""/>
        <dsp:cNvSpPr/>
      </dsp:nvSpPr>
      <dsp:spPr>
        <a:xfrm>
          <a:off x="264662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BA154-6F61-4F98-ABB7-FC26DDDE7920}">
      <dsp:nvSpPr>
        <dsp:cNvPr id="0" name=""/>
        <dsp:cNvSpPr/>
      </dsp:nvSpPr>
      <dsp:spPr>
        <a:xfrm>
          <a:off x="215162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Calculating the maximum high value for each company</a:t>
          </a:r>
        </a:p>
      </dsp:txBody>
      <dsp:txXfrm>
        <a:off x="2151620" y="2355670"/>
        <a:ext cx="1800000" cy="720000"/>
      </dsp:txXfrm>
    </dsp:sp>
    <dsp:sp modelId="{419385F2-2F22-4642-8258-1E369691491A}">
      <dsp:nvSpPr>
        <dsp:cNvPr id="0" name=""/>
        <dsp:cNvSpPr/>
      </dsp:nvSpPr>
      <dsp:spPr>
        <a:xfrm>
          <a:off x="4761621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B8615-0A45-40AF-9813-3D3F332AD1C1}">
      <dsp:nvSpPr>
        <dsp:cNvPr id="0" name=""/>
        <dsp:cNvSpPr/>
      </dsp:nvSpPr>
      <dsp:spPr>
        <a:xfrm>
          <a:off x="4266621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Determining Average Closing Price</a:t>
          </a:r>
        </a:p>
      </dsp:txBody>
      <dsp:txXfrm>
        <a:off x="4266621" y="2355670"/>
        <a:ext cx="1800000" cy="720000"/>
      </dsp:txXfrm>
    </dsp:sp>
    <dsp:sp modelId="{38154FDF-A9E9-4CD4-86BF-E336D378C445}">
      <dsp:nvSpPr>
        <dsp:cNvPr id="0" name=""/>
        <dsp:cNvSpPr/>
      </dsp:nvSpPr>
      <dsp:spPr>
        <a:xfrm>
          <a:off x="6876621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437DB-6F74-433B-AFE8-EFB7A4481FFD}">
      <dsp:nvSpPr>
        <dsp:cNvPr id="0" name=""/>
        <dsp:cNvSpPr/>
      </dsp:nvSpPr>
      <dsp:spPr>
        <a:xfrm>
          <a:off x="6381621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Determining the average closing price for each company</a:t>
          </a:r>
        </a:p>
      </dsp:txBody>
      <dsp:txXfrm>
        <a:off x="6381621" y="2355670"/>
        <a:ext cx="1800000" cy="720000"/>
      </dsp:txXfrm>
    </dsp:sp>
    <dsp:sp modelId="{BBF9528B-2CC5-4A71-82AC-0F7B07EB33B2}">
      <dsp:nvSpPr>
        <dsp:cNvPr id="0" name=""/>
        <dsp:cNvSpPr/>
      </dsp:nvSpPr>
      <dsp:spPr>
        <a:xfrm>
          <a:off x="8991621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02B68-59D6-4460-86F7-82B5881B2741}">
      <dsp:nvSpPr>
        <dsp:cNvPr id="0" name=""/>
        <dsp:cNvSpPr/>
      </dsp:nvSpPr>
      <dsp:spPr>
        <a:xfrm>
          <a:off x="8496621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Which stocks are likely to outperform or underperform in the market?</a:t>
          </a:r>
        </a:p>
      </dsp:txBody>
      <dsp:txXfrm>
        <a:off x="8496621" y="235567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C3E7D-1DCF-6F41-AB7A-1EB7B8AADC83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56B4-B3D4-F04F-BFFC-3A3509D0A29F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err="1"/>
            <a:t>PySpark</a:t>
          </a:r>
          <a:r>
            <a:rPr lang="en-US" sz="1400" kern="1200"/>
            <a:t> for data ingestion, pre-processing and analysis.</a:t>
          </a:r>
        </a:p>
      </dsp:txBody>
      <dsp:txXfrm>
        <a:off x="3578350" y="496219"/>
        <a:ext cx="1531337" cy="1531337"/>
      </dsp:txXfrm>
    </dsp:sp>
    <dsp:sp modelId="{09BE220E-B0F4-A04C-875D-E70B58D15278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 </a:t>
          </a:r>
          <a:r>
            <a:rPr lang="en-US" sz="1400" kern="1200"/>
            <a:t>Python libraries like Pandas, NumPy, Matplotlib, and Seaborn for data handling and visualization.</a:t>
          </a:r>
        </a:p>
      </dsp:txBody>
      <dsp:txXfrm>
        <a:off x="5405912" y="496219"/>
        <a:ext cx="1531337" cy="1531337"/>
      </dsp:txXfrm>
    </dsp:sp>
    <dsp:sp modelId="{D24E7515-10DC-6C4B-9E29-F1BD25EB00E0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alibri Light" panose="020F0302020204030204"/>
            </a:rPr>
            <a:t> </a:t>
          </a:r>
          <a:r>
            <a:rPr lang="en-US" sz="1400" kern="1200" dirty="0"/>
            <a:t>SARIMA model for Time Series Forecasting.</a:t>
          </a:r>
        </a:p>
      </dsp:txBody>
      <dsp:txXfrm>
        <a:off x="3578350" y="2323781"/>
        <a:ext cx="1531337" cy="1531337"/>
      </dsp:txXfrm>
    </dsp:sp>
    <dsp:sp modelId="{DB6EC863-391F-9E44-8531-0CE7B1A6F4FB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Apache Hadoop for Data Storage and Processing</a:t>
          </a:r>
        </a:p>
      </dsp:txBody>
      <dsp:txXfrm>
        <a:off x="5405912" y="2323781"/>
        <a:ext cx="1531337" cy="153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corporation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8669649" TargetMode="External"/><Relationship Id="rId2" Type="http://schemas.openxmlformats.org/officeDocument/2006/relationships/hyperlink" Target="https://ieeexplore.ieee.org/abstract/document/1019350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abstract/document/7373006/keywords#keyword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66580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hk7797/stock-market-india/cod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37397"/>
            <a:ext cx="12192000" cy="1720601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79" y="5505709"/>
            <a:ext cx="11827823" cy="1019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ANALYSIS USING PYSPARK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5059" y="5505709"/>
            <a:ext cx="4114800" cy="1019449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r"/>
            <a:endParaRPr lang="en-US" sz="500"/>
          </a:p>
          <a:p>
            <a:pPr algn="r"/>
            <a:endParaRPr lang="en-US" sz="500"/>
          </a:p>
          <a:p>
            <a:pPr algn="r"/>
            <a:endParaRPr lang="en-US" sz="500"/>
          </a:p>
          <a:p>
            <a:pPr algn="r"/>
            <a:r>
              <a:rPr lang="en-US" sz="500"/>
              <a:t>             BY</a:t>
            </a:r>
            <a:br>
              <a:rPr lang="en-US" sz="500"/>
            </a:br>
            <a:r>
              <a:rPr lang="en-US" sz="500"/>
              <a:t>        GROUP4</a:t>
            </a:r>
            <a:endParaRPr lang="en-US" sz="500">
              <a:cs typeface="Calibri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500"/>
              <a:t>Amrita Chandrasekar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500"/>
              <a:t>Anthoni Sagarika Pamisetty</a:t>
            </a:r>
            <a:endParaRPr lang="en-US" sz="500">
              <a:cs typeface="Calibri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sz="500"/>
              <a:t>Karthik Vibuthi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sz="500"/>
          </a:p>
        </p:txBody>
      </p:sp>
      <p:pic>
        <p:nvPicPr>
          <p:cNvPr id="8" name="Content Placeholder 4" descr="A group of people in a room with large screens&#10;&#10;Description automatically generated">
            <a:extLst>
              <a:ext uri="{FF2B5EF4-FFF2-40B4-BE49-F238E27FC236}">
                <a16:creationId xmlns:a16="http://schemas.microsoft.com/office/drawing/2014/main" id="{07CE3FFD-01AA-ADA6-1FCB-0435FCF43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97" b="3401"/>
          <a:stretch/>
        </p:blipFill>
        <p:spPr>
          <a:xfrm>
            <a:off x="20" y="10"/>
            <a:ext cx="12191979" cy="5137387"/>
          </a:xfrm>
          <a:prstGeom prst="rect">
            <a:avLst/>
          </a:prstGeom>
          <a:effectLst>
            <a:outerShdw blurRad="190500" dist="63500" dir="5400000" sx="98000" sy="98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38" name="Straight Connector 2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BB65E-B6A4-4CB2-3F05-189B6CD6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Hadoop Cluster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1354EE-A87C-290A-5448-91993ED6F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7" y="1391368"/>
            <a:ext cx="5069590" cy="155889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27D3F54-7748-E20E-3C15-96E446F4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77" y="671201"/>
            <a:ext cx="5019636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7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8ACC-561B-1B75-8D66-61F0F9C49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01" y="365125"/>
            <a:ext cx="10654499" cy="91819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Calibri Light"/>
              </a:rPr>
              <a:t>DATA STACK DIAGRAM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506F15-86AA-3ACF-29B9-5269B1DFCA65}"/>
              </a:ext>
            </a:extLst>
          </p:cNvPr>
          <p:cNvSpPr/>
          <p:nvPr/>
        </p:nvSpPr>
        <p:spPr>
          <a:xfrm>
            <a:off x="4304459" y="3212571"/>
            <a:ext cx="7286180" cy="15168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9FB01-50E0-9A9A-2C63-91339A5F2738}"/>
              </a:ext>
            </a:extLst>
          </p:cNvPr>
          <p:cNvSpPr/>
          <p:nvPr/>
        </p:nvSpPr>
        <p:spPr>
          <a:xfrm>
            <a:off x="699301" y="1479561"/>
            <a:ext cx="1426061" cy="5013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Source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Kaggle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18C254-E80B-3D1B-7BF6-DAE8D3F5E035}"/>
              </a:ext>
            </a:extLst>
          </p:cNvPr>
          <p:cNvSpPr/>
          <p:nvPr/>
        </p:nvSpPr>
        <p:spPr>
          <a:xfrm>
            <a:off x="2319197" y="1511906"/>
            <a:ext cx="1589469" cy="49352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 Transformation and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Cleaning </a:t>
            </a:r>
            <a:r>
              <a:rPr lang="en-US" sz="2800" dirty="0" err="1">
                <a:solidFill>
                  <a:schemeClr val="tx1"/>
                </a:solidFill>
              </a:rPr>
              <a:t>PySpark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96DAA-96E7-2834-5F7E-0DA527CFD11E}"/>
              </a:ext>
            </a:extLst>
          </p:cNvPr>
          <p:cNvSpPr/>
          <p:nvPr/>
        </p:nvSpPr>
        <p:spPr>
          <a:xfrm>
            <a:off x="4304458" y="4930292"/>
            <a:ext cx="7286180" cy="15625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 Storage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Apache Hadoop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B851D-7EA4-FF4E-A235-0EDA9523CD50}"/>
              </a:ext>
            </a:extLst>
          </p:cNvPr>
          <p:cNvSpPr/>
          <p:nvPr/>
        </p:nvSpPr>
        <p:spPr>
          <a:xfrm>
            <a:off x="9204781" y="3276995"/>
            <a:ext cx="1589469" cy="1159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Statistical Analysis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Risk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B2542-161A-CE0B-16C1-6BE52192FA27}"/>
              </a:ext>
            </a:extLst>
          </p:cNvPr>
          <p:cNvSpPr/>
          <p:nvPr/>
        </p:nvSpPr>
        <p:spPr>
          <a:xfrm>
            <a:off x="4304458" y="1549559"/>
            <a:ext cx="7286180" cy="14751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 Visualization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Python Libraries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D2080-95B3-163A-6B17-A3366B923280}"/>
              </a:ext>
            </a:extLst>
          </p:cNvPr>
          <p:cNvSpPr/>
          <p:nvPr/>
        </p:nvSpPr>
        <p:spPr>
          <a:xfrm>
            <a:off x="7756662" y="3276995"/>
            <a:ext cx="1148665" cy="11590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Libraries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SARMIA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A7D9E-F803-F729-8EDD-89ABE060AFFE}"/>
              </a:ext>
            </a:extLst>
          </p:cNvPr>
          <p:cNvSpPr txBox="1"/>
          <p:nvPr/>
        </p:nvSpPr>
        <p:spPr>
          <a:xfrm>
            <a:off x="4846788" y="3471815"/>
            <a:ext cx="2971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Py</a:t>
            </a:r>
            <a:r>
              <a:rPr lang="en-US" sz="4400" dirty="0"/>
              <a:t> Spark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B0B3524-F5EA-9A20-30B2-565D6EB469FF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829905" y="6320356"/>
            <a:ext cx="45719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6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64A8-9630-9D97-AAAF-312A0284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ea typeface="Calibri Light"/>
                <a:cs typeface="Calibri Light"/>
              </a:rPr>
              <a:t>Descriptive Statistics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7E6A-808B-D987-C8F9-9151E2A36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            </a:t>
            </a:r>
            <a:endParaRPr lang="en-US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5540A-AC78-DD3F-2ECF-5A20CBE84C5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48138" y="1821301"/>
            <a:ext cx="10255305" cy="383687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10" name="Content Placeholder 3" descr="A screenshot of a computer code">
            <a:extLst>
              <a:ext uri="{FF2B5EF4-FFF2-40B4-BE49-F238E27FC236}">
                <a16:creationId xmlns:a16="http://schemas.microsoft.com/office/drawing/2014/main" id="{0DB7FD9E-A95C-58D7-DDA2-B7F45792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62" y="1689008"/>
            <a:ext cx="10226564" cy="41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E096-D1D9-7AE6-63BB-03CC240B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Descriptive Statistics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B70628-F5DE-F3A9-48EB-56E7D6225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798" y="1545349"/>
            <a:ext cx="10416472" cy="4929406"/>
          </a:xfrm>
        </p:spPr>
      </p:pic>
    </p:spTree>
    <p:extLst>
      <p:ext uri="{BB962C8B-B14F-4D97-AF65-F5344CB8AC3E}">
        <p14:creationId xmlns:p14="http://schemas.microsoft.com/office/powerpoint/2010/main" val="197079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601F-2824-1EC1-1E9C-39D915377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Descriptive Statistics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Content Placeholder 3" descr="A close-up of a computer code">
            <a:extLst>
              <a:ext uri="{FF2B5EF4-FFF2-40B4-BE49-F238E27FC236}">
                <a16:creationId xmlns:a16="http://schemas.microsoft.com/office/drawing/2014/main" id="{3B3BECA5-23B3-CF7D-8143-37B76E26A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131" y="1899227"/>
            <a:ext cx="10515600" cy="2872823"/>
          </a:xfrm>
        </p:spPr>
      </p:pic>
    </p:spTree>
    <p:extLst>
      <p:ext uri="{BB962C8B-B14F-4D97-AF65-F5344CB8AC3E}">
        <p14:creationId xmlns:p14="http://schemas.microsoft.com/office/powerpoint/2010/main" val="291740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5BDF-5778-27A8-2AF1-9D1263C0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Descriptive Statistics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">
            <a:extLst>
              <a:ext uri="{FF2B5EF4-FFF2-40B4-BE49-F238E27FC236}">
                <a16:creationId xmlns:a16="http://schemas.microsoft.com/office/drawing/2014/main" id="{F771597C-5107-907F-4D17-03C382DBE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210" y="1685487"/>
            <a:ext cx="9951579" cy="4351338"/>
          </a:xfrm>
        </p:spPr>
      </p:pic>
    </p:spTree>
    <p:extLst>
      <p:ext uri="{BB962C8B-B14F-4D97-AF65-F5344CB8AC3E}">
        <p14:creationId xmlns:p14="http://schemas.microsoft.com/office/powerpoint/2010/main" val="134546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8E51-7631-3FA5-B6FC-99CD6526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ea typeface="+mj-lt"/>
                <a:cs typeface="+mj-lt"/>
              </a:rPr>
              <a:t>Descriptive Statistics</a:t>
            </a:r>
          </a:p>
          <a:p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 program">
            <a:extLst>
              <a:ext uri="{FF2B5EF4-FFF2-40B4-BE49-F238E27FC236}">
                <a16:creationId xmlns:a16="http://schemas.microsoft.com/office/drawing/2014/main" id="{2BC5032D-456A-BA40-F740-DD72B9761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901" y="1422728"/>
            <a:ext cx="9514402" cy="4351338"/>
          </a:xfrm>
        </p:spPr>
      </p:pic>
    </p:spTree>
    <p:extLst>
      <p:ext uri="{BB962C8B-B14F-4D97-AF65-F5344CB8AC3E}">
        <p14:creationId xmlns:p14="http://schemas.microsoft.com/office/powerpoint/2010/main" val="57617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C7C67-A34B-08EB-13ED-DE8551B7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44446-6BF4-C8C0-05D1-BFA61EB6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506" y="1486611"/>
            <a:ext cx="7008351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5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C8D4-1C09-2FE7-4566-13F36198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/>
                <a:ea typeface="+mj-lt"/>
                <a:cs typeface="+mj-lt"/>
              </a:rPr>
              <a:t>EXPLORATORY DATA ANALYSIS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08F880-949E-C8EE-E6F8-FD15A3B93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362" y="1690688"/>
            <a:ext cx="68290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0CAB-92B1-2AE5-3212-72A6A8FB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291" y="3421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/>
                <a:ea typeface="+mj-lt"/>
                <a:cs typeface="+mj-lt"/>
              </a:rPr>
              <a:t>EXPLORATORY DATA ANALYSIS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899195-EF1E-8082-CBE1-4A83E4E97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559" y="1667708"/>
            <a:ext cx="9028254" cy="4509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51DEF-7200-A81A-7EEF-E2BDA457F372}"/>
              </a:ext>
            </a:extLst>
          </p:cNvPr>
          <p:cNvSpPr txBox="1"/>
          <p:nvPr/>
        </p:nvSpPr>
        <p:spPr>
          <a:xfrm>
            <a:off x="4271058" y="5092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41261-3A58-3BF4-CF35-8AE9CFC5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7818" y="787961"/>
            <a:ext cx="5219307" cy="1616203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(GROUP 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DC755-53DF-B0D7-7B8D-1E918C5F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3462"/>
          <a:stretch/>
        </p:blipFill>
        <p:spPr>
          <a:xfrm>
            <a:off x="787114" y="1887016"/>
            <a:ext cx="4408730" cy="2975876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717DC1F-0E0D-49B9-A7DF-4DAAD462D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657" y="2533475"/>
            <a:ext cx="5219307" cy="3448225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AMRITA CHANDRASEKAR(NH53017)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ANTHONI SAGARIKA PAMISETTY(JS76853)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KARTHIK VIBUTHI(BB38770)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686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769E-D4B4-6EBE-640A-33D3A462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245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/>
                <a:ea typeface="+mj-lt"/>
                <a:cs typeface="+mj-lt"/>
              </a:rPr>
              <a:t>EXPLORATORY DATA ANALYSIS</a:t>
            </a:r>
            <a:endParaRPr lang="en-US" sz="3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6DCAD-1E2E-07F8-F610-6196B6D7C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6364" y="1860349"/>
            <a:ext cx="85536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6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3C7F7-2DE5-07B4-0E04-8F1CED58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313127"/>
            <a:ext cx="3811054" cy="728595"/>
          </a:xfrm>
        </p:spPr>
        <p:txBody>
          <a:bodyPr anchor="b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989E0-CC5F-63E7-1037-C268D393C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354" y="1307405"/>
            <a:ext cx="3683732" cy="4741236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Daily return percentage – (CT-CY/CY)*100</a:t>
            </a:r>
          </a:p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helps investors and analysts to asses the daily performance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true increase in percentage shows gain</a:t>
            </a: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true decrease in percentage shows the loss in Daily return value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92BF217-01A5-2884-6D47-33CAA5A6F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" r="30703" b="-1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221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5D22A-D307-B3E6-1E3C-4C77ED87B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515" y="682906"/>
            <a:ext cx="11516811" cy="54940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Risk Analysis for MRF company </a:t>
            </a:r>
          </a:p>
          <a:p>
            <a:pPr marL="0" indent="0">
              <a:buNone/>
            </a:pPr>
            <a:r>
              <a:rPr lang="en-US" dirty="0"/>
              <a:t>Windowing function is used to plot, </a:t>
            </a:r>
          </a:p>
          <a:p>
            <a:pPr marL="0" indent="0">
              <a:buNone/>
            </a:pPr>
            <a:r>
              <a:rPr lang="en-US" dirty="0"/>
              <a:t>since it helps in taking specific interval </a:t>
            </a:r>
          </a:p>
          <a:p>
            <a:pPr marL="0" indent="0">
              <a:buNone/>
            </a:pPr>
            <a:r>
              <a:rPr lang="en-US" dirty="0"/>
              <a:t>of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Risk Analysis for </a:t>
            </a:r>
            <a:r>
              <a:rPr lang="en-US" dirty="0" err="1"/>
              <a:t>Page_Ind</a:t>
            </a:r>
            <a:r>
              <a:rPr lang="en-US" dirty="0"/>
              <a:t> company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86401B11-849A-2943-C03B-E5F147E0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681037"/>
            <a:ext cx="5257800" cy="1992715"/>
          </a:xfrm>
          <a:prstGeom prst="rect">
            <a:avLst/>
          </a:prstGeom>
        </p:spPr>
      </p:pic>
      <p:pic>
        <p:nvPicPr>
          <p:cNvPr id="7" name="Picture 6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09A5E48F-7195-FE23-F9AB-53856D57D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0592"/>
            <a:ext cx="5517266" cy="18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33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0463-9FEC-97BE-755B-4F84827B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458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REPORTS GENERATED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E0EA1-460C-C65D-8E00-809480B3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MRF stocks got effected by Covid-19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6784E855-5855-C8E2-932A-5820C4617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89" y="1482083"/>
            <a:ext cx="3941654" cy="17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5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F5F9E-1B94-C973-731E-579E301AF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7522"/>
            <a:ext cx="10515600" cy="50381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NESTLE stocks didn’t get effected by Covid-19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C835DFD-75C1-7142-2FDE-2FB12404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65" y="2677604"/>
            <a:ext cx="6312141" cy="27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B128-51AA-6A12-1BAC-D37A470B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-SARIMA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B2A34-7621-F924-7493-A990FC167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Seasonal Auto Regressive Integrated Moving Average (SARIMA) model is used for time series forecasting.</a:t>
            </a:r>
          </a:p>
          <a:p>
            <a:r>
              <a:rPr lang="en-US" dirty="0"/>
              <a:t>The forecasting is carried out for beginning of Covid period to observe the impact</a:t>
            </a:r>
          </a:p>
          <a:p>
            <a:r>
              <a:rPr lang="en-US" dirty="0"/>
              <a:t>ADF test, ACF, PACF correlation measures are used in training the model</a:t>
            </a:r>
          </a:p>
          <a:p>
            <a:r>
              <a:rPr lang="en-US" dirty="0"/>
              <a:t>Page India stock value was not impacted due to the covid</a:t>
            </a:r>
          </a:p>
        </p:txBody>
      </p:sp>
    </p:spTree>
    <p:extLst>
      <p:ext uri="{BB962C8B-B14F-4D97-AF65-F5344CB8AC3E}">
        <p14:creationId xmlns:p14="http://schemas.microsoft.com/office/powerpoint/2010/main" val="116114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6DE12-6509-14AE-4B8F-2F64D0DA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forecasting for MRF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D2D8-04BC-923A-DC84-F068F75B1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D4347-8679-6833-DC03-ECA27DAA9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1" y="1721367"/>
            <a:ext cx="7452319" cy="458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76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DE12-6509-14AE-4B8F-2F64D0DA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series forecasting for PAGE INDIA Stock</a:t>
            </a:r>
          </a:p>
        </p:txBody>
      </p:sp>
      <p:pic>
        <p:nvPicPr>
          <p:cNvPr id="8" name="Content Placeholder 7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4BAEAA1B-7B15-0319-3A7A-15F39C7C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119" y="1855772"/>
            <a:ext cx="7617417" cy="463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12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63A9-246A-DC22-4E88-3FCC3E7E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Arial"/>
              </a:rPr>
              <a:t>CHALLENGES &amp; FUTURE SCOPE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61DF-B894-4AB6-899A-BC66B4C7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80" y="1539433"/>
            <a:ext cx="10613020" cy="46375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cs typeface="Calibri"/>
              </a:rPr>
              <a:t>Challenges</a:t>
            </a:r>
          </a:p>
          <a:p>
            <a:r>
              <a:rPr lang="en-US" dirty="0">
                <a:cs typeface="Calibri"/>
              </a:rPr>
              <a:t>Model overfitting </a:t>
            </a:r>
          </a:p>
          <a:p>
            <a:r>
              <a:rPr lang="en-US" dirty="0">
                <a:cs typeface="Calibri"/>
              </a:rPr>
              <a:t>Market </a:t>
            </a:r>
            <a:r>
              <a:rPr lang="en-US" dirty="0" err="1">
                <a:cs typeface="Calibri"/>
              </a:rPr>
              <a:t>Uncertainity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Regulatory Compliance</a:t>
            </a:r>
          </a:p>
          <a:p>
            <a:r>
              <a:rPr lang="en-US" dirty="0">
                <a:cs typeface="Calibri"/>
              </a:rPr>
              <a:t>Global Market Interdependencies</a:t>
            </a:r>
          </a:p>
          <a:p>
            <a:pPr marL="0" indent="0">
              <a:buNone/>
            </a:pPr>
            <a:r>
              <a:rPr lang="en-US" b="1" dirty="0">
                <a:cs typeface="Calibri"/>
              </a:rPr>
              <a:t>Future scope</a:t>
            </a:r>
          </a:p>
          <a:p>
            <a:r>
              <a:rPr lang="en-US" dirty="0">
                <a:latin typeface="Times New Roman"/>
                <a:cs typeface="Calibri"/>
              </a:rPr>
              <a:t>Ethical Investing Platforms</a:t>
            </a:r>
          </a:p>
          <a:p>
            <a:r>
              <a:rPr lang="en-US" dirty="0">
                <a:latin typeface="Times New Roman"/>
                <a:cs typeface="Calibri"/>
              </a:rPr>
              <a:t>Risk Management Solutions</a:t>
            </a:r>
          </a:p>
          <a:p>
            <a:r>
              <a:rPr lang="en-US" dirty="0">
                <a:latin typeface="Times New Roman"/>
                <a:cs typeface="Calibri"/>
              </a:rPr>
              <a:t>Customer Sentiment Analysis</a:t>
            </a:r>
          </a:p>
          <a:p>
            <a:r>
              <a:rPr lang="en-US" dirty="0">
                <a:latin typeface="Times New Roman"/>
                <a:cs typeface="Calibri"/>
              </a:rPr>
              <a:t>Integrating with financial sector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59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566D-A839-91AB-207C-B68F6E32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Calibri Ligh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34612-8B02-CAA2-57F1-FF07D549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Calibri" panose="020F0502020204030204"/>
                <a:cs typeface="Calibri" panose="020F0502020204030204"/>
              </a:rPr>
              <a:t>Hadoop helped a lot for handling the bigdata for data storage, database to handle huge amount of data</a:t>
            </a: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Processing the big data is handled on 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pyspark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There is a huge risk to invest  in stocks at the start of the year (</a:t>
            </a:r>
            <a:r>
              <a:rPr lang="en-US" dirty="0" err="1">
                <a:latin typeface="Calibri" panose="020F0502020204030204"/>
                <a:cs typeface="Calibri" panose="020F0502020204030204"/>
              </a:rPr>
              <a:t>eg:jan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)</a:t>
            </a: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Covid 19 not only impacted stocks in  top-5 companies it also helped increasing the hopes for investors to invest in food based companies like NESTLE</a:t>
            </a: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Investors who invested in MRF company they observed loss during covid-19</a:t>
            </a: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The SARIMA model developed helped in forecasting apt values </a:t>
            </a:r>
          </a:p>
          <a:p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800" dirty="0">
              <a:latin typeface="Calibri" panose="020F0502020204030204"/>
              <a:cs typeface="Calibri" panose="020F0502020204030204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31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EAF2-3178-70CC-F3D8-B6E5F546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Calibri Light"/>
              </a:rPr>
              <a:t>OUTLINE</a:t>
            </a:r>
            <a:endParaRPr lang="en-US" sz="3600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B237-AD6C-9321-19FF-7863268B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5883"/>
            <a:ext cx="10515600" cy="447108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Introduction</a:t>
            </a:r>
            <a:endParaRPr lang="en-US" sz="1800" dirty="0">
              <a:latin typeface="Times New Roman"/>
              <a:cs typeface="Times New Roman"/>
            </a:endParaRP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Objectives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Data sources and collection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Data preprocessing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Hadoop Configuration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Tools and Technologies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Data Stack Diagram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Descriptive Statistics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Exploratory Data Analysis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Time Series Forecasting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Risk Analysis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Conclusion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Future Scope</a:t>
            </a:r>
          </a:p>
          <a:p>
            <a:pPr marL="285750" indent="-285750"/>
            <a:r>
              <a:rPr lang="en-US" sz="1800" dirty="0">
                <a:latin typeface="Times New Roman"/>
                <a:cs typeface="Calibri" panose="020F0502020204030204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25451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20B7D-38FE-FEAE-D20B-401E2D397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8709"/>
            <a:ext cx="10515600" cy="4351338"/>
          </a:xfrm>
        </p:spPr>
        <p:txBody>
          <a:bodyPr/>
          <a:lstStyle/>
          <a:p>
            <a:r>
              <a:rPr lang="en-US" dirty="0"/>
              <a:t>It is suggested to invest during the month of march which is nothing but at the end of financial year in India</a:t>
            </a:r>
          </a:p>
          <a:p>
            <a:r>
              <a:rPr lang="en-US" dirty="0"/>
              <a:t>It is also suggested to invest in Indian cement producing industries during any natural phenomenon like covid</a:t>
            </a:r>
          </a:p>
        </p:txBody>
      </p:sp>
    </p:spTree>
    <p:extLst>
      <p:ext uri="{BB962C8B-B14F-4D97-AF65-F5344CB8AC3E}">
        <p14:creationId xmlns:p14="http://schemas.microsoft.com/office/powerpoint/2010/main" val="336114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04C0-4730-15D8-BE8D-642D4AF8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Arial"/>
              </a:rPr>
              <a:t>REFERENCES</a:t>
            </a:r>
            <a:endParaRPr lang="en-US" sz="3600" dirty="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2A32F-0F5A-6910-351F-2E1A9D640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a typeface="+mn-lt"/>
                <a:cs typeface="+mn-lt"/>
              </a:rPr>
              <a:t>Prediction of Stock Price by using Machine Learning &amp; Big Data Approaches</a:t>
            </a:r>
            <a:r>
              <a:rPr lang="en-US" dirty="0">
                <a:ea typeface="+mn-lt"/>
                <a:cs typeface="+mn-lt"/>
              </a:rPr>
              <a:t>. (2023, July 6). IEEE Conference Publication | IEEE Xplore. </a:t>
            </a:r>
            <a:r>
              <a:rPr lang="en-US" dirty="0">
                <a:ea typeface="+mn-lt"/>
                <a:cs typeface="+mn-lt"/>
                <a:hlinkClick r:id="rId2"/>
              </a:rPr>
              <a:t>https://ieeexplore.ieee.org/abstract/document/10193509</a:t>
            </a:r>
            <a:endParaRPr lang="en-US">
              <a:cs typeface="Calibri" panose="020F0502020204030204"/>
            </a:endParaRPr>
          </a:p>
          <a:p>
            <a:r>
              <a:rPr lang="en-US" i="1" dirty="0">
                <a:ea typeface="+mn-lt"/>
                <a:cs typeface="+mn-lt"/>
              </a:rPr>
              <a:t>Stocks Analysis and Prediction Using Big Data Analytics</a:t>
            </a:r>
            <a:r>
              <a:rPr lang="en-US" dirty="0">
                <a:ea typeface="+mn-lt"/>
                <a:cs typeface="+mn-lt"/>
              </a:rPr>
              <a:t>. (2019, January 1). IEEE Conference Publication | IEEE Xplore. </a:t>
            </a:r>
            <a:r>
              <a:rPr lang="en-US" dirty="0">
                <a:ea typeface="+mn-lt"/>
                <a:cs typeface="+mn-lt"/>
                <a:hlinkClick r:id="rId3"/>
              </a:rPr>
              <a:t>https://ieeexplore.ieee.org/abstract/document/8669649</a:t>
            </a:r>
            <a:endParaRPr lang="en-US" dirty="0">
              <a:cs typeface="Calibri"/>
            </a:endParaRPr>
          </a:p>
          <a:p>
            <a:r>
              <a:rPr lang="en-US" i="1" dirty="0">
                <a:ea typeface="+mn-lt"/>
                <a:cs typeface="+mn-lt"/>
              </a:rPr>
              <a:t>Stock market prediction: A big data approach</a:t>
            </a:r>
            <a:r>
              <a:rPr lang="en-US" dirty="0">
                <a:ea typeface="+mn-lt"/>
                <a:cs typeface="+mn-lt"/>
              </a:rPr>
              <a:t>. (2015, November 1). IEEE Conference Publication | IEEE Xplore. </a:t>
            </a:r>
            <a:r>
              <a:rPr lang="en-US" dirty="0">
                <a:ea typeface="+mn-lt"/>
                <a:cs typeface="+mn-lt"/>
                <a:hlinkClick r:id="rId4"/>
              </a:rPr>
              <a:t>https://ieeexplore.ieee.org/abstract/document/7373006/keywords#keywords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1383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7F7BAB-9446-5B3C-33F8-93E56303E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83702" y="1254125"/>
            <a:ext cx="8702675" cy="4351338"/>
          </a:xfrm>
        </p:spPr>
      </p:pic>
    </p:spTree>
    <p:extLst>
      <p:ext uri="{BB962C8B-B14F-4D97-AF65-F5344CB8AC3E}">
        <p14:creationId xmlns:p14="http://schemas.microsoft.com/office/powerpoint/2010/main" val="206206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0779-2169-F31D-1394-78579385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/>
                <a:cs typeface="Calibri Light"/>
              </a:rPr>
              <a:t>INTRODUCTION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9E96-5DA6-F1FE-5E79-89FCDBC7B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b="1" dirty="0">
                <a:latin typeface="Times New Roman"/>
                <a:ea typeface="+mn-lt"/>
                <a:cs typeface="+mn-lt"/>
              </a:rPr>
              <a:t>Aim</a:t>
            </a:r>
            <a:br>
              <a:rPr lang="en-US" b="1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To</a:t>
            </a:r>
            <a:r>
              <a:rPr lang="en-US" b="1" dirty="0">
                <a:latin typeface="Times New Roman"/>
                <a:ea typeface="+mn-lt"/>
                <a:cs typeface="+mn-lt"/>
              </a:rPr>
              <a:t> </a:t>
            </a:r>
            <a:r>
              <a:rPr lang="en-US" dirty="0">
                <a:latin typeface="Times New Roman"/>
                <a:ea typeface="+mn-lt"/>
                <a:cs typeface="+mn-lt"/>
              </a:rPr>
              <a:t>Utilize big data platforms for statistical and exploratory data analysis of stock market data.</a:t>
            </a:r>
            <a:endParaRPr lang="en-US" dirty="0">
              <a:latin typeface="Times New Roman"/>
              <a:cs typeface="Times New Roman"/>
            </a:endParaRPr>
          </a:p>
          <a:p>
            <a:pPr marL="457200" indent="-457200"/>
            <a:r>
              <a:rPr lang="en-US" b="1" dirty="0">
                <a:latin typeface="Times New Roman"/>
                <a:ea typeface="+mn-lt"/>
                <a:cs typeface="+mn-lt"/>
              </a:rPr>
              <a:t>Significance in Big Data</a:t>
            </a:r>
            <a:br>
              <a:rPr lang="en-US" b="1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Essential for managing large, fast-moving stock market data.</a:t>
            </a:r>
            <a:br>
              <a:rPr lang="en-US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Demonstrates the need for powerful big data tools for in-depth analysis.</a:t>
            </a:r>
            <a:endParaRPr lang="en-US" dirty="0">
              <a:latin typeface="Times New Roman"/>
              <a:cs typeface="Times New Roman"/>
            </a:endParaRPr>
          </a:p>
          <a:p>
            <a:pPr marL="457200" indent="-457200"/>
            <a:endParaRPr lang="en-US" b="1" dirty="0">
              <a:latin typeface="Times New Roman"/>
              <a:ea typeface="Calibri"/>
              <a:cs typeface="Calibri"/>
            </a:endParaRPr>
          </a:p>
          <a:p>
            <a:pPr marL="342900" indent="-342900"/>
            <a:endParaRPr lang="en-US" sz="2400" b="1" dirty="0">
              <a:latin typeface="Times New Roman"/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Times New Roman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357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7389-522F-5A51-FBB6-5674C886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47" y="4881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Arial"/>
              </a:rPr>
              <a:t>OBJECTIVES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B0D9B7-A385-4AD2-2A22-02E4B53EF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087027"/>
              </p:ext>
            </p:extLst>
          </p:nvPr>
        </p:nvGraphicFramePr>
        <p:xfrm>
          <a:off x="611149" y="1812599"/>
          <a:ext cx="1033324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066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92EC-03E8-7A90-7AD2-4EF18CAE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Arial"/>
              </a:rPr>
              <a:t>DATA SOURCE AND COLLECTION</a:t>
            </a:r>
            <a:endParaRPr lang="en-US" sz="3600" b="1" dirty="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13A35-467F-2E2F-2631-2546D80CF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b="1" dirty="0">
                <a:latin typeface="Times New Roman"/>
                <a:ea typeface="+mn-lt"/>
                <a:cs typeface="+mn-lt"/>
              </a:rPr>
              <a:t>Data Source</a:t>
            </a:r>
            <a:br>
              <a:rPr lang="en-US" b="1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https://www.kaggle.com/datasets/hk7797/stock-market-india/code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457200" indent="-457200"/>
            <a:r>
              <a:rPr lang="en-US" b="1" dirty="0">
                <a:latin typeface="Times New Roman"/>
                <a:ea typeface="+mn-lt"/>
                <a:cs typeface="+mn-lt"/>
              </a:rPr>
              <a:t>Time Frame</a:t>
            </a:r>
            <a:br>
              <a:rPr lang="en-US" b="1" dirty="0">
                <a:latin typeface="Times New Roman"/>
                <a:ea typeface="+mn-lt"/>
                <a:cs typeface="+mn-lt"/>
              </a:rPr>
            </a:br>
            <a:r>
              <a:rPr lang="en-US" dirty="0">
                <a:latin typeface="Times New Roman"/>
                <a:ea typeface="+mn-lt"/>
                <a:cs typeface="+mn-lt"/>
              </a:rPr>
              <a:t>Data spans from 2017 to 2021</a:t>
            </a:r>
            <a:endParaRPr lang="en-US" dirty="0">
              <a:latin typeface="Times New Roman"/>
              <a:ea typeface="+mn-lt"/>
              <a:cs typeface="Times New Roman"/>
            </a:endParaRPr>
          </a:p>
          <a:p>
            <a:pPr marL="457200" indent="-457200"/>
            <a:r>
              <a:rPr lang="en-US" b="1" dirty="0">
                <a:latin typeface="Times New Roman"/>
                <a:cs typeface="Calibri"/>
              </a:rPr>
              <a:t>Data Granularity</a:t>
            </a:r>
            <a:br>
              <a:rPr lang="en-US" b="1" dirty="0">
                <a:latin typeface="Times New Roman"/>
                <a:cs typeface="Calibri"/>
              </a:rPr>
            </a:br>
            <a:r>
              <a:rPr lang="en-US" dirty="0">
                <a:latin typeface="Times New Roman"/>
                <a:cs typeface="Times New Roman"/>
              </a:rPr>
              <a:t>Stock values captured every minute</a:t>
            </a:r>
            <a:endParaRPr lang="en-US" dirty="0">
              <a:latin typeface="Calibri" panose="020F0502020204030204"/>
              <a:cs typeface="Calibri"/>
            </a:endParaRPr>
          </a:p>
          <a:p>
            <a:pPr marL="457200" indent="-457200"/>
            <a:r>
              <a:rPr lang="en-US" b="1" dirty="0">
                <a:latin typeface="Times New Roman"/>
                <a:cs typeface="Calibri"/>
              </a:rPr>
              <a:t>Dataset information</a:t>
            </a:r>
            <a:br>
              <a:rPr lang="en-US" b="1" dirty="0">
                <a:latin typeface="Times New Roman"/>
                <a:cs typeface="Calibri"/>
              </a:rPr>
            </a:br>
            <a:r>
              <a:rPr lang="en-US" dirty="0">
                <a:latin typeface="Times New Roman"/>
                <a:cs typeface="Calibri"/>
              </a:rPr>
              <a:t>Rows:3,00,000</a:t>
            </a:r>
            <a:br>
              <a:rPr lang="en-US" dirty="0">
                <a:latin typeface="Times New Roman"/>
                <a:cs typeface="Calibri"/>
              </a:rPr>
            </a:br>
            <a:r>
              <a:rPr lang="en-US" dirty="0">
                <a:latin typeface="Times New Roman"/>
                <a:cs typeface="Calibri"/>
              </a:rPr>
              <a:t>Columns:5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482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BC18-89A2-51FC-4A55-604D5144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Calibri Light"/>
              </a:rPr>
              <a:t>DATA PREPROCESSING</a:t>
            </a:r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1BCE55-46DD-D620-33AA-1FCB5B373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534"/>
            <a:ext cx="10515600" cy="2650899"/>
          </a:xfrm>
        </p:spPr>
      </p:pic>
    </p:spTree>
    <p:extLst>
      <p:ext uri="{BB962C8B-B14F-4D97-AF65-F5344CB8AC3E}">
        <p14:creationId xmlns:p14="http://schemas.microsoft.com/office/powerpoint/2010/main" val="2157480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1AD9-AE97-BBBB-843F-740C2655A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/>
                <a:cs typeface="Times New Roman"/>
              </a:rPr>
              <a:t>DATA PREPROCESSING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 descr="A computer code with green and red text&#10;&#10;Description automatically generated">
            <a:extLst>
              <a:ext uri="{FF2B5EF4-FFF2-40B4-BE49-F238E27FC236}">
                <a16:creationId xmlns:a16="http://schemas.microsoft.com/office/drawing/2014/main" id="{F0E7B143-E52C-DB39-B310-D3509A38D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7325"/>
            <a:ext cx="10515600" cy="1194558"/>
          </a:xfrm>
        </p:spPr>
      </p:pic>
      <p:pic>
        <p:nvPicPr>
          <p:cNvPr id="6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7B6E66-9DA8-D7E8-7F09-5961D414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8196"/>
            <a:ext cx="10524359" cy="19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0592A-CA54-068A-4167-B8C3FCA00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latin typeface="Times New Roman"/>
                <a:ea typeface="+mj-lt"/>
                <a:cs typeface="+mj-lt"/>
              </a:rPr>
              <a:t>Tools and Technologies</a:t>
            </a:r>
            <a:endParaRPr lang="en-US" sz="5200">
              <a:latin typeface="Times New Roman"/>
              <a:ea typeface="+mj-lt"/>
              <a:cs typeface="+mj-lt"/>
            </a:endParaRPr>
          </a:p>
          <a:p>
            <a:endParaRPr lang="en-US" sz="5200">
              <a:latin typeface="Times New Roman"/>
              <a:cs typeface="Calibri Ligh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D43B99-C6AA-7B78-15C5-619696C34F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441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481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5534</TotalTime>
  <Words>746</Words>
  <Application>Microsoft Macintosh PowerPoint</Application>
  <PresentationFormat>Widescreen</PresentationFormat>
  <Paragraphs>126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STOCK ANALYSIS USING PYSPARK</vt:lpstr>
      <vt:lpstr>TEAM MEMBERS (GROUP 4)</vt:lpstr>
      <vt:lpstr>OUTLINE</vt:lpstr>
      <vt:lpstr>INTRODUCTION</vt:lpstr>
      <vt:lpstr>OBJECTIVES</vt:lpstr>
      <vt:lpstr>DATA SOURCE AND COLLECTION</vt:lpstr>
      <vt:lpstr>DATA PREPROCESSING</vt:lpstr>
      <vt:lpstr>DATA PREPROCESSING</vt:lpstr>
      <vt:lpstr>Tools and Technologies </vt:lpstr>
      <vt:lpstr>Hadoop Cluster</vt:lpstr>
      <vt:lpstr>DATA STACK DIAGRAM</vt:lpstr>
      <vt:lpstr>Descriptive Statistics</vt:lpstr>
      <vt:lpstr>Descriptive Statistics </vt:lpstr>
      <vt:lpstr>Descriptive Statistics </vt:lpstr>
      <vt:lpstr>Descriptive Statistics </vt:lpstr>
      <vt:lpstr>Descriptive Statistics </vt:lpstr>
      <vt:lpstr>EXPLORATORY DATA ANALYSIS </vt:lpstr>
      <vt:lpstr>EXPLORATORY DATA ANALYSIS </vt:lpstr>
      <vt:lpstr>EXPLORATORY DATA ANALYSIS</vt:lpstr>
      <vt:lpstr>EXPLORATORY DATA ANALYSIS</vt:lpstr>
      <vt:lpstr>RISK ANALYSIS</vt:lpstr>
      <vt:lpstr>PowerPoint Presentation</vt:lpstr>
      <vt:lpstr>REPORTS GENERATED </vt:lpstr>
      <vt:lpstr>PowerPoint Presentation</vt:lpstr>
      <vt:lpstr>Machine Learning -SARIMA</vt:lpstr>
      <vt:lpstr>Time series forecasting for MRF Stock</vt:lpstr>
      <vt:lpstr>Time series forecasting for PAGE INDIA Stock</vt:lpstr>
      <vt:lpstr>CHALLENGES &amp; FUTURE SCOPE</vt:lpstr>
      <vt:lpstr>CONCLUSION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Karthik Vibuthi</cp:lastModifiedBy>
  <cp:revision>510</cp:revision>
  <dcterms:created xsi:type="dcterms:W3CDTF">2023-12-05T16:49:39Z</dcterms:created>
  <dcterms:modified xsi:type="dcterms:W3CDTF">2023-12-12T16:02:52Z</dcterms:modified>
</cp:coreProperties>
</file>